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736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14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563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061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628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985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537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07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382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175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952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219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ushes with a mountain in the background&#10;&#10;Description automatically generated">
            <a:extLst>
              <a:ext uri="{FF2B5EF4-FFF2-40B4-BE49-F238E27FC236}">
                <a16:creationId xmlns:a16="http://schemas.microsoft.com/office/drawing/2014/main" id="{A24039E3-8447-4D12-BC46-3CE36398C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314A4-870B-4ABA-AA30-CEC60A3880AF}"/>
              </a:ext>
            </a:extLst>
          </p:cNvPr>
          <p:cNvSpPr/>
          <p:nvPr/>
        </p:nvSpPr>
        <p:spPr>
          <a:xfrm>
            <a:off x="145774" y="163444"/>
            <a:ext cx="11829774" cy="6462644"/>
          </a:xfrm>
          <a:prstGeom prst="rect">
            <a:avLst/>
          </a:prstGeom>
          <a:solidFill>
            <a:schemeClr val="bg1">
              <a:alpha val="80000"/>
            </a:schemeClr>
          </a:solidFill>
          <a:ln w="12700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outerShdw sx="101000" sy="101000" algn="ctr" rotWithShape="0">
              <a:prstClr val="black">
                <a:alpha val="8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F97D1C-3C56-47F6-9955-1C76BD120B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49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ushes with a mountain in the background&#10;&#10;Description automatically generated">
            <a:extLst>
              <a:ext uri="{FF2B5EF4-FFF2-40B4-BE49-F238E27FC236}">
                <a16:creationId xmlns:a16="http://schemas.microsoft.com/office/drawing/2014/main" id="{A24039E3-8447-4D12-BC46-3CE36398C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314A4-870B-4ABA-AA30-CEC60A3880AF}"/>
              </a:ext>
            </a:extLst>
          </p:cNvPr>
          <p:cNvSpPr/>
          <p:nvPr/>
        </p:nvSpPr>
        <p:spPr>
          <a:xfrm>
            <a:off x="145774" y="627270"/>
            <a:ext cx="11829774" cy="5998817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outerShdw sx="101000" sy="101000" algn="ctr" rotWithShape="0">
              <a:prstClr val="black">
                <a:alpha val="8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5744A4-1FF2-48E2-9594-24C410C15430}"/>
              </a:ext>
            </a:extLst>
          </p:cNvPr>
          <p:cNvSpPr/>
          <p:nvPr/>
        </p:nvSpPr>
        <p:spPr>
          <a:xfrm>
            <a:off x="401578" y="79513"/>
            <a:ext cx="11331016" cy="401983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Futura Condensed" pitchFamily="2" charset="0"/>
              </a:rPr>
              <a:t>ABOUT ME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66ED13EC-8FB1-4F8D-9B96-4CFE7AAB0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0" y="79513"/>
            <a:ext cx="299987" cy="401983"/>
          </a:xfrm>
          <a:prstGeom prst="rect">
            <a:avLst/>
          </a:prstGeom>
          <a:noFill/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0007094-37A7-43ED-9534-579211B0E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732593" y="79513"/>
            <a:ext cx="299987" cy="4019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C7F00B-CB8F-4217-B3AD-9D4704230E94}"/>
              </a:ext>
            </a:extLst>
          </p:cNvPr>
          <p:cNvSpPr txBox="1"/>
          <p:nvPr/>
        </p:nvSpPr>
        <p:spPr>
          <a:xfrm>
            <a:off x="1484244" y="2195517"/>
            <a:ext cx="62506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Futura Condensed" pitchFamily="2" charset="0"/>
              </a:rPr>
              <a:t>Clayton Hunt</a:t>
            </a:r>
          </a:p>
          <a:p>
            <a:endParaRPr lang="en-US" sz="2000" dirty="0">
              <a:latin typeface="Futura Condensed" pitchFamily="2" charset="0"/>
            </a:endParaRPr>
          </a:p>
          <a:p>
            <a:r>
              <a:rPr lang="en-US" sz="2000" dirty="0">
                <a:latin typeface="Futura Condensed" pitchFamily="2" charset="0"/>
              </a:rPr>
              <a:t>Co-Host of The 6 Figure Developer Podcast</a:t>
            </a:r>
          </a:p>
          <a:p>
            <a:endParaRPr lang="en-US" sz="2000" dirty="0">
              <a:latin typeface="Futura Condensed" pitchFamily="2" charset="0"/>
            </a:endParaRPr>
          </a:p>
          <a:p>
            <a:r>
              <a:rPr lang="en-US" sz="2000" dirty="0">
                <a:latin typeface="Futura Condensed" pitchFamily="2" charset="0"/>
              </a:rPr>
              <a:t>Co-Author of Practical Test-Driven Development Using C# 7</a:t>
            </a:r>
          </a:p>
          <a:p>
            <a:endParaRPr lang="en-US" sz="2000" dirty="0">
              <a:latin typeface="Futura Condensed" pitchFamily="2" charset="0"/>
            </a:endParaRPr>
          </a:p>
          <a:p>
            <a:r>
              <a:rPr lang="en-US" sz="2000" dirty="0">
                <a:latin typeface="Futura Condensed" pitchFamily="2" charset="0"/>
              </a:rPr>
              <a:t>Twitter: @ClaytonHunt_104</a:t>
            </a:r>
          </a:p>
          <a:p>
            <a:endParaRPr lang="en-US" sz="2000" dirty="0">
              <a:latin typeface="Futura Condensed" pitchFamily="2" charset="0"/>
            </a:endParaRPr>
          </a:p>
          <a:p>
            <a:r>
              <a:rPr lang="en-US" sz="2000" dirty="0" err="1">
                <a:latin typeface="Futura Condensed" pitchFamily="2" charset="0"/>
              </a:rPr>
              <a:t>Github</a:t>
            </a:r>
            <a:r>
              <a:rPr lang="en-US" sz="2000" dirty="0">
                <a:latin typeface="Futura Condensed" pitchFamily="2" charset="0"/>
              </a:rPr>
              <a:t>: </a:t>
            </a:r>
            <a:r>
              <a:rPr lang="en-US" sz="2000" dirty="0"/>
              <a:t>https://github.com/ClaytonHunt/ditching-javascript</a:t>
            </a:r>
            <a:endParaRPr lang="en-US" sz="2000" dirty="0">
              <a:latin typeface="Futura Condensed" pitchFamily="2" charset="0"/>
            </a:endParaRPr>
          </a:p>
        </p:txBody>
      </p:sp>
      <p:pic>
        <p:nvPicPr>
          <p:cNvPr id="11" name="Picture Placeholder 4" descr="ProfilePic_Cropable-e1449710072138.png">
            <a:extLst>
              <a:ext uri="{FF2B5EF4-FFF2-40B4-BE49-F238E27FC236}">
                <a16:creationId xmlns:a16="http://schemas.microsoft.com/office/drawing/2014/main" id="{AD18F8E8-4F2B-4485-9281-52A42EBC7B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414" r="5387"/>
          <a:stretch/>
        </p:blipFill>
        <p:spPr>
          <a:xfrm>
            <a:off x="8393033" y="1696030"/>
            <a:ext cx="2314723" cy="346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22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ushes with a mountain in the background&#10;&#10;Description automatically generated">
            <a:extLst>
              <a:ext uri="{FF2B5EF4-FFF2-40B4-BE49-F238E27FC236}">
                <a16:creationId xmlns:a16="http://schemas.microsoft.com/office/drawing/2014/main" id="{A24039E3-8447-4D12-BC46-3CE36398C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314A4-870B-4ABA-AA30-CEC60A3880AF}"/>
              </a:ext>
            </a:extLst>
          </p:cNvPr>
          <p:cNvSpPr/>
          <p:nvPr/>
        </p:nvSpPr>
        <p:spPr>
          <a:xfrm>
            <a:off x="145774" y="627270"/>
            <a:ext cx="11829774" cy="5998817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outerShdw sx="101000" sy="101000" algn="ctr" rotWithShape="0">
              <a:prstClr val="black">
                <a:alpha val="8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5744A4-1FF2-48E2-9594-24C410C15430}"/>
              </a:ext>
            </a:extLst>
          </p:cNvPr>
          <p:cNvSpPr/>
          <p:nvPr/>
        </p:nvSpPr>
        <p:spPr>
          <a:xfrm>
            <a:off x="401578" y="79513"/>
            <a:ext cx="11331016" cy="401983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Futura Condensed" pitchFamily="2" charset="0"/>
              </a:rPr>
              <a:t>App State Pattern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66ED13EC-8FB1-4F8D-9B96-4CFE7AAB0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0" y="79513"/>
            <a:ext cx="299987" cy="401983"/>
          </a:xfrm>
          <a:prstGeom prst="rect">
            <a:avLst/>
          </a:prstGeom>
          <a:noFill/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0007094-37A7-43ED-9534-579211B0E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732593" y="79513"/>
            <a:ext cx="299987" cy="4019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B4F3BC-6CDA-427B-A15D-396CCCD6E3CF}"/>
              </a:ext>
            </a:extLst>
          </p:cNvPr>
          <p:cNvSpPr txBox="1"/>
          <p:nvPr/>
        </p:nvSpPr>
        <p:spPr>
          <a:xfrm>
            <a:off x="3580224" y="2595626"/>
            <a:ext cx="503155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Futura Condensed" pitchFamily="2" charset="0"/>
              </a:rPr>
              <a:t>Convert from existing Angular Service Patterns to </a:t>
            </a:r>
            <a:r>
              <a:rPr lang="en-US" sz="3200" dirty="0" err="1">
                <a:latin typeface="Futura Condensed" pitchFamily="2" charset="0"/>
              </a:rPr>
              <a:t>AppState</a:t>
            </a:r>
            <a:r>
              <a:rPr lang="en-US" sz="3200" dirty="0">
                <a:latin typeface="Futura Condensed" pitchFamily="2" charset="0"/>
              </a:rPr>
              <a:t> Pattern</a:t>
            </a:r>
          </a:p>
          <a:p>
            <a:pPr algn="ctr"/>
            <a:endParaRPr lang="en-US" sz="3200" dirty="0">
              <a:latin typeface="Futura Condensed" pitchFamily="2" charset="0"/>
            </a:endParaRPr>
          </a:p>
          <a:p>
            <a:pPr algn="ctr"/>
            <a:r>
              <a:rPr lang="en-US" sz="3200" dirty="0">
                <a:latin typeface="Futura Condensed" pitchFamily="2" charset="0"/>
              </a:rPr>
              <a:t>To The Code</a:t>
            </a:r>
          </a:p>
        </p:txBody>
      </p:sp>
    </p:spTree>
    <p:extLst>
      <p:ext uri="{BB962C8B-B14F-4D97-AF65-F5344CB8AC3E}">
        <p14:creationId xmlns:p14="http://schemas.microsoft.com/office/powerpoint/2010/main" val="591114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ushes with a mountain in the background&#10;&#10;Description automatically generated">
            <a:extLst>
              <a:ext uri="{FF2B5EF4-FFF2-40B4-BE49-F238E27FC236}">
                <a16:creationId xmlns:a16="http://schemas.microsoft.com/office/drawing/2014/main" id="{A24039E3-8447-4D12-BC46-3CE36398C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314A4-870B-4ABA-AA30-CEC60A3880AF}"/>
              </a:ext>
            </a:extLst>
          </p:cNvPr>
          <p:cNvSpPr/>
          <p:nvPr/>
        </p:nvSpPr>
        <p:spPr>
          <a:xfrm>
            <a:off x="145774" y="627270"/>
            <a:ext cx="11829774" cy="5998817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outerShdw sx="101000" sy="101000" algn="ctr" rotWithShape="0">
              <a:prstClr val="black">
                <a:alpha val="8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5744A4-1FF2-48E2-9594-24C410C15430}"/>
              </a:ext>
            </a:extLst>
          </p:cNvPr>
          <p:cNvSpPr/>
          <p:nvPr/>
        </p:nvSpPr>
        <p:spPr>
          <a:xfrm>
            <a:off x="401578" y="79513"/>
            <a:ext cx="11331016" cy="401983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Futura Condensed" pitchFamily="2" charset="0"/>
              </a:rPr>
              <a:t>Angular Elements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66ED13EC-8FB1-4F8D-9B96-4CFE7AAB0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0" y="79513"/>
            <a:ext cx="299987" cy="401983"/>
          </a:xfrm>
          <a:prstGeom prst="rect">
            <a:avLst/>
          </a:prstGeom>
          <a:noFill/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0007094-37A7-43ED-9534-579211B0E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732593" y="79513"/>
            <a:ext cx="299987" cy="4019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667FE6-4ECE-4759-A6CF-4E5366E53609}"/>
              </a:ext>
            </a:extLst>
          </p:cNvPr>
          <p:cNvSpPr txBox="1"/>
          <p:nvPr/>
        </p:nvSpPr>
        <p:spPr>
          <a:xfrm>
            <a:off x="190144" y="761259"/>
            <a:ext cx="25313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utura Condensed" pitchFamily="2" charset="0"/>
              </a:rPr>
              <a:t>App Module Changes:</a:t>
            </a:r>
          </a:p>
          <a:p>
            <a:endParaRPr lang="en-US" dirty="0">
              <a:latin typeface="Futura Condensed" pitchFamily="2" charset="0"/>
            </a:endParaRPr>
          </a:p>
          <a:p>
            <a:r>
              <a:rPr lang="en-US" dirty="0" err="1">
                <a:latin typeface="Futura Condensed" pitchFamily="2" charset="0"/>
              </a:rPr>
              <a:t>entryComponents</a:t>
            </a:r>
            <a:r>
              <a:rPr lang="en-US" dirty="0">
                <a:latin typeface="Futura Condensed" pitchFamily="2" charset="0"/>
              </a:rPr>
              <a:t>: [</a:t>
            </a:r>
          </a:p>
          <a:p>
            <a:r>
              <a:rPr lang="en-US" dirty="0">
                <a:latin typeface="Futura Condensed" pitchFamily="2" charset="0"/>
              </a:rPr>
              <a:t>    </a:t>
            </a:r>
            <a:r>
              <a:rPr lang="en-US" dirty="0" err="1">
                <a:latin typeface="Futura Condensed" pitchFamily="2" charset="0"/>
              </a:rPr>
              <a:t>QuestsComponent</a:t>
            </a:r>
            <a:r>
              <a:rPr lang="en-US" dirty="0">
                <a:latin typeface="Futura Condensed" pitchFamily="2" charset="0"/>
              </a:rPr>
              <a:t>,</a:t>
            </a:r>
          </a:p>
          <a:p>
            <a:r>
              <a:rPr lang="en-US" dirty="0">
                <a:latin typeface="Futura Condensed" pitchFamily="2" charset="0"/>
              </a:rPr>
              <a:t>    </a:t>
            </a:r>
            <a:r>
              <a:rPr lang="en-US" dirty="0" err="1">
                <a:latin typeface="Futura Condensed" pitchFamily="2" charset="0"/>
              </a:rPr>
              <a:t>AdminComponent</a:t>
            </a:r>
            <a:r>
              <a:rPr lang="en-US" dirty="0">
                <a:latin typeface="Futura Condensed" pitchFamily="2" charset="0"/>
              </a:rPr>
              <a:t>,</a:t>
            </a:r>
          </a:p>
          <a:p>
            <a:r>
              <a:rPr lang="en-US" dirty="0">
                <a:latin typeface="Futura Condensed" pitchFamily="2" charset="0"/>
              </a:rPr>
              <a:t>    </a:t>
            </a:r>
            <a:r>
              <a:rPr lang="en-US" dirty="0" err="1">
                <a:latin typeface="Futura Condensed" pitchFamily="2" charset="0"/>
              </a:rPr>
              <a:t>QuestListingComponent</a:t>
            </a:r>
            <a:r>
              <a:rPr lang="en-US" dirty="0">
                <a:latin typeface="Futura Condensed" pitchFamily="2" charset="0"/>
              </a:rPr>
              <a:t>,</a:t>
            </a:r>
          </a:p>
          <a:p>
            <a:r>
              <a:rPr lang="en-US" dirty="0">
                <a:latin typeface="Futura Condensed" pitchFamily="2" charset="0"/>
              </a:rPr>
              <a:t>    </a:t>
            </a:r>
            <a:r>
              <a:rPr lang="en-US" dirty="0" err="1">
                <a:latin typeface="Futura Condensed" pitchFamily="2" charset="0"/>
              </a:rPr>
              <a:t>TaskListingComponent</a:t>
            </a:r>
            <a:r>
              <a:rPr lang="en-US" dirty="0">
                <a:latin typeface="Futura Condensed" pitchFamily="2" charset="0"/>
              </a:rPr>
              <a:t>,</a:t>
            </a:r>
          </a:p>
          <a:p>
            <a:r>
              <a:rPr lang="en-US" dirty="0">
                <a:latin typeface="Futura Condensed" pitchFamily="2" charset="0"/>
              </a:rPr>
              <a:t>    </a:t>
            </a:r>
            <a:r>
              <a:rPr lang="en-US" dirty="0" err="1">
                <a:latin typeface="Futura Condensed" pitchFamily="2" charset="0"/>
              </a:rPr>
              <a:t>AdminQuestListComponent</a:t>
            </a:r>
            <a:r>
              <a:rPr lang="en-US" dirty="0">
                <a:latin typeface="Futura Condensed" pitchFamily="2" charset="0"/>
              </a:rPr>
              <a:t>,</a:t>
            </a:r>
          </a:p>
          <a:p>
            <a:r>
              <a:rPr lang="en-US" dirty="0">
                <a:latin typeface="Futura Condensed" pitchFamily="2" charset="0"/>
              </a:rPr>
              <a:t>    </a:t>
            </a:r>
            <a:r>
              <a:rPr lang="en-US" dirty="0" err="1">
                <a:latin typeface="Futura Condensed" pitchFamily="2" charset="0"/>
              </a:rPr>
              <a:t>AdminQuestEditComponent</a:t>
            </a:r>
            <a:r>
              <a:rPr lang="en-US" dirty="0">
                <a:latin typeface="Futura Condensed" pitchFamily="2" charset="0"/>
              </a:rPr>
              <a:t>,</a:t>
            </a:r>
          </a:p>
          <a:p>
            <a:r>
              <a:rPr lang="en-US" dirty="0">
                <a:latin typeface="Futura Condensed" pitchFamily="2" charset="0"/>
              </a:rPr>
              <a:t>    </a:t>
            </a:r>
            <a:r>
              <a:rPr lang="en-US" dirty="0" err="1">
                <a:latin typeface="Futura Condensed" pitchFamily="2" charset="0"/>
              </a:rPr>
              <a:t>AdminTaskListComponent</a:t>
            </a:r>
            <a:r>
              <a:rPr lang="en-US" dirty="0">
                <a:latin typeface="Futura Condensed" pitchFamily="2" charset="0"/>
              </a:rPr>
              <a:t>,</a:t>
            </a:r>
          </a:p>
          <a:p>
            <a:r>
              <a:rPr lang="en-US" dirty="0">
                <a:latin typeface="Futura Condensed" pitchFamily="2" charset="0"/>
              </a:rPr>
              <a:t>    </a:t>
            </a:r>
            <a:r>
              <a:rPr lang="en-US" dirty="0" err="1">
                <a:latin typeface="Futura Condensed" pitchFamily="2" charset="0"/>
              </a:rPr>
              <a:t>AdminTaskEditComponent</a:t>
            </a:r>
            <a:endParaRPr lang="en-US" dirty="0">
              <a:latin typeface="Futura Condensed" pitchFamily="2" charset="0"/>
            </a:endParaRPr>
          </a:p>
          <a:p>
            <a:r>
              <a:rPr lang="en-US" dirty="0">
                <a:latin typeface="Futura Condensed" pitchFamily="2" charset="0"/>
              </a:rPr>
              <a:t>  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64A354-6824-40D3-AC7A-E82EC25556E2}"/>
              </a:ext>
            </a:extLst>
          </p:cNvPr>
          <p:cNvSpPr txBox="1"/>
          <p:nvPr/>
        </p:nvSpPr>
        <p:spPr>
          <a:xfrm>
            <a:off x="5243442" y="761259"/>
            <a:ext cx="6639143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utura Condensed" pitchFamily="2" charset="0"/>
              </a:rPr>
              <a:t>App Component Changes:</a:t>
            </a:r>
          </a:p>
          <a:p>
            <a:endParaRPr lang="en-US" dirty="0"/>
          </a:p>
          <a:p>
            <a:r>
              <a:rPr lang="en-US" sz="1600" dirty="0">
                <a:latin typeface="Futura Condensed" pitchFamily="2" charset="0"/>
              </a:rPr>
              <a:t>constructor(injector: Injector) {</a:t>
            </a:r>
          </a:p>
          <a:p>
            <a:r>
              <a:rPr lang="en-US" sz="1600" dirty="0">
                <a:latin typeface="Futura Condensed" pitchFamily="2" charset="0"/>
              </a:rPr>
              <a:t>    // Convert Components to Elements</a:t>
            </a:r>
          </a:p>
          <a:p>
            <a:r>
              <a:rPr lang="en-US" sz="1600" dirty="0">
                <a:latin typeface="Futura Condensed" pitchFamily="2" charset="0"/>
              </a:rPr>
              <a:t>    const </a:t>
            </a:r>
            <a:r>
              <a:rPr lang="en-US" sz="1600" dirty="0" err="1">
                <a:latin typeface="Futura Condensed" pitchFamily="2" charset="0"/>
              </a:rPr>
              <a:t>questsElement</a:t>
            </a:r>
            <a:r>
              <a:rPr lang="en-US" sz="1600" dirty="0">
                <a:latin typeface="Futura Condensed" pitchFamily="2" charset="0"/>
              </a:rPr>
              <a:t> = </a:t>
            </a:r>
            <a:r>
              <a:rPr lang="en-US" sz="1600" dirty="0" err="1">
                <a:latin typeface="Futura Condensed" pitchFamily="2" charset="0"/>
              </a:rPr>
              <a:t>createCustomElement</a:t>
            </a:r>
            <a:r>
              <a:rPr lang="en-US" sz="1600" dirty="0">
                <a:latin typeface="Futura Condensed" pitchFamily="2" charset="0"/>
              </a:rPr>
              <a:t>(</a:t>
            </a:r>
            <a:r>
              <a:rPr lang="en-US" sz="1600" dirty="0" err="1">
                <a:latin typeface="Futura Condensed" pitchFamily="2" charset="0"/>
              </a:rPr>
              <a:t>QuestsComponent</a:t>
            </a:r>
            <a:r>
              <a:rPr lang="en-US" sz="1600" dirty="0">
                <a:latin typeface="Futura Condensed" pitchFamily="2" charset="0"/>
              </a:rPr>
              <a:t>, { injector });</a:t>
            </a:r>
          </a:p>
          <a:p>
            <a:r>
              <a:rPr lang="en-US" sz="1600" dirty="0">
                <a:latin typeface="Futura Condensed" pitchFamily="2" charset="0"/>
              </a:rPr>
              <a:t>    const </a:t>
            </a:r>
            <a:r>
              <a:rPr lang="en-US" sz="1600" dirty="0" err="1">
                <a:latin typeface="Futura Condensed" pitchFamily="2" charset="0"/>
              </a:rPr>
              <a:t>adminElement</a:t>
            </a:r>
            <a:r>
              <a:rPr lang="en-US" sz="1600" dirty="0">
                <a:latin typeface="Futura Condensed" pitchFamily="2" charset="0"/>
              </a:rPr>
              <a:t> = </a:t>
            </a:r>
            <a:r>
              <a:rPr lang="en-US" sz="1600" dirty="0" err="1">
                <a:latin typeface="Futura Condensed" pitchFamily="2" charset="0"/>
              </a:rPr>
              <a:t>createCustomElement</a:t>
            </a:r>
            <a:r>
              <a:rPr lang="en-US" sz="1600" dirty="0">
                <a:latin typeface="Futura Condensed" pitchFamily="2" charset="0"/>
              </a:rPr>
              <a:t>(</a:t>
            </a:r>
            <a:r>
              <a:rPr lang="en-US" sz="1600" dirty="0" err="1">
                <a:latin typeface="Futura Condensed" pitchFamily="2" charset="0"/>
              </a:rPr>
              <a:t>AdminComponent</a:t>
            </a:r>
            <a:r>
              <a:rPr lang="en-US" sz="1600" dirty="0">
                <a:latin typeface="Futura Condensed" pitchFamily="2" charset="0"/>
              </a:rPr>
              <a:t>, { injector });</a:t>
            </a:r>
          </a:p>
          <a:p>
            <a:r>
              <a:rPr lang="en-US" sz="1600" dirty="0">
                <a:latin typeface="Futura Condensed" pitchFamily="2" charset="0"/>
              </a:rPr>
              <a:t>    const </a:t>
            </a:r>
            <a:r>
              <a:rPr lang="en-US" sz="1600" dirty="0" err="1">
                <a:latin typeface="Futura Condensed" pitchFamily="2" charset="0"/>
              </a:rPr>
              <a:t>questListingElement</a:t>
            </a:r>
            <a:r>
              <a:rPr lang="en-US" sz="1600" dirty="0">
                <a:latin typeface="Futura Condensed" pitchFamily="2" charset="0"/>
              </a:rPr>
              <a:t> = </a:t>
            </a:r>
            <a:r>
              <a:rPr lang="en-US" sz="1600" dirty="0" err="1">
                <a:latin typeface="Futura Condensed" pitchFamily="2" charset="0"/>
              </a:rPr>
              <a:t>createCustomElement</a:t>
            </a:r>
            <a:r>
              <a:rPr lang="en-US" sz="1600" dirty="0">
                <a:latin typeface="Futura Condensed" pitchFamily="2" charset="0"/>
              </a:rPr>
              <a:t>(</a:t>
            </a:r>
            <a:r>
              <a:rPr lang="en-US" sz="1600" dirty="0" err="1">
                <a:latin typeface="Futura Condensed" pitchFamily="2" charset="0"/>
              </a:rPr>
              <a:t>QuestListingComponent</a:t>
            </a:r>
            <a:r>
              <a:rPr lang="en-US" sz="1600" dirty="0">
                <a:latin typeface="Futura Condensed" pitchFamily="2" charset="0"/>
              </a:rPr>
              <a:t>, { injector });</a:t>
            </a:r>
          </a:p>
          <a:p>
            <a:r>
              <a:rPr lang="en-US" sz="1600" dirty="0">
                <a:latin typeface="Futura Condensed" pitchFamily="2" charset="0"/>
              </a:rPr>
              <a:t>    const </a:t>
            </a:r>
            <a:r>
              <a:rPr lang="en-US" sz="1600" dirty="0" err="1">
                <a:latin typeface="Futura Condensed" pitchFamily="2" charset="0"/>
              </a:rPr>
              <a:t>taskListingElement</a:t>
            </a:r>
            <a:r>
              <a:rPr lang="en-US" sz="1600" dirty="0">
                <a:latin typeface="Futura Condensed" pitchFamily="2" charset="0"/>
              </a:rPr>
              <a:t> = </a:t>
            </a:r>
            <a:r>
              <a:rPr lang="en-US" sz="1600" dirty="0" err="1">
                <a:latin typeface="Futura Condensed" pitchFamily="2" charset="0"/>
              </a:rPr>
              <a:t>createCustomElement</a:t>
            </a:r>
            <a:r>
              <a:rPr lang="en-US" sz="1600" dirty="0">
                <a:latin typeface="Futura Condensed" pitchFamily="2" charset="0"/>
              </a:rPr>
              <a:t>(</a:t>
            </a:r>
            <a:r>
              <a:rPr lang="en-US" sz="1600" dirty="0" err="1">
                <a:latin typeface="Futura Condensed" pitchFamily="2" charset="0"/>
              </a:rPr>
              <a:t>TaskListingComponent</a:t>
            </a:r>
            <a:r>
              <a:rPr lang="en-US" sz="1600" dirty="0">
                <a:latin typeface="Futura Condensed" pitchFamily="2" charset="0"/>
              </a:rPr>
              <a:t>, { injector });</a:t>
            </a:r>
          </a:p>
          <a:p>
            <a:r>
              <a:rPr lang="en-US" sz="1600" dirty="0">
                <a:latin typeface="Futura Condensed" pitchFamily="2" charset="0"/>
              </a:rPr>
              <a:t>    const </a:t>
            </a:r>
            <a:r>
              <a:rPr lang="en-US" sz="1600" dirty="0" err="1">
                <a:latin typeface="Futura Condensed" pitchFamily="2" charset="0"/>
              </a:rPr>
              <a:t>adminQuestListElement</a:t>
            </a:r>
            <a:r>
              <a:rPr lang="en-US" sz="1600" dirty="0">
                <a:latin typeface="Futura Condensed" pitchFamily="2" charset="0"/>
              </a:rPr>
              <a:t> = </a:t>
            </a:r>
            <a:r>
              <a:rPr lang="en-US" sz="1600" dirty="0" err="1">
                <a:latin typeface="Futura Condensed" pitchFamily="2" charset="0"/>
              </a:rPr>
              <a:t>createCustomElement</a:t>
            </a:r>
            <a:r>
              <a:rPr lang="en-US" sz="1600" dirty="0">
                <a:latin typeface="Futura Condensed" pitchFamily="2" charset="0"/>
              </a:rPr>
              <a:t>(</a:t>
            </a:r>
            <a:r>
              <a:rPr lang="en-US" sz="1600" dirty="0" err="1">
                <a:latin typeface="Futura Condensed" pitchFamily="2" charset="0"/>
              </a:rPr>
              <a:t>AdminQuestListComponent</a:t>
            </a:r>
            <a:r>
              <a:rPr lang="en-US" sz="1600" dirty="0">
                <a:latin typeface="Futura Condensed" pitchFamily="2" charset="0"/>
              </a:rPr>
              <a:t>, { injector });</a:t>
            </a:r>
          </a:p>
          <a:p>
            <a:r>
              <a:rPr lang="en-US" sz="1600" dirty="0">
                <a:latin typeface="Futura Condensed" pitchFamily="2" charset="0"/>
              </a:rPr>
              <a:t>    const </a:t>
            </a:r>
            <a:r>
              <a:rPr lang="en-US" sz="1600" dirty="0" err="1">
                <a:latin typeface="Futura Condensed" pitchFamily="2" charset="0"/>
              </a:rPr>
              <a:t>adminQuestEditElement</a:t>
            </a:r>
            <a:r>
              <a:rPr lang="en-US" sz="1600" dirty="0">
                <a:latin typeface="Futura Condensed" pitchFamily="2" charset="0"/>
              </a:rPr>
              <a:t> = </a:t>
            </a:r>
            <a:r>
              <a:rPr lang="en-US" sz="1600" dirty="0" err="1">
                <a:latin typeface="Futura Condensed" pitchFamily="2" charset="0"/>
              </a:rPr>
              <a:t>createCustomElement</a:t>
            </a:r>
            <a:r>
              <a:rPr lang="en-US" sz="1600" dirty="0">
                <a:latin typeface="Futura Condensed" pitchFamily="2" charset="0"/>
              </a:rPr>
              <a:t>(</a:t>
            </a:r>
            <a:r>
              <a:rPr lang="en-US" sz="1600" dirty="0" err="1">
                <a:latin typeface="Futura Condensed" pitchFamily="2" charset="0"/>
              </a:rPr>
              <a:t>AdminQuestEditComponent</a:t>
            </a:r>
            <a:r>
              <a:rPr lang="en-US" sz="1600" dirty="0">
                <a:latin typeface="Futura Condensed" pitchFamily="2" charset="0"/>
              </a:rPr>
              <a:t>, { injector });</a:t>
            </a:r>
          </a:p>
          <a:p>
            <a:r>
              <a:rPr lang="en-US" sz="1600" dirty="0">
                <a:latin typeface="Futura Condensed" pitchFamily="2" charset="0"/>
              </a:rPr>
              <a:t>    const </a:t>
            </a:r>
            <a:r>
              <a:rPr lang="en-US" sz="1600" dirty="0" err="1">
                <a:latin typeface="Futura Condensed" pitchFamily="2" charset="0"/>
              </a:rPr>
              <a:t>adminTaskListElement</a:t>
            </a:r>
            <a:r>
              <a:rPr lang="en-US" sz="1600" dirty="0">
                <a:latin typeface="Futura Condensed" pitchFamily="2" charset="0"/>
              </a:rPr>
              <a:t> = </a:t>
            </a:r>
            <a:r>
              <a:rPr lang="en-US" sz="1600" dirty="0" err="1">
                <a:latin typeface="Futura Condensed" pitchFamily="2" charset="0"/>
              </a:rPr>
              <a:t>createCustomElement</a:t>
            </a:r>
            <a:r>
              <a:rPr lang="en-US" sz="1600" dirty="0">
                <a:latin typeface="Futura Condensed" pitchFamily="2" charset="0"/>
              </a:rPr>
              <a:t>(</a:t>
            </a:r>
            <a:r>
              <a:rPr lang="en-US" sz="1600" dirty="0" err="1">
                <a:latin typeface="Futura Condensed" pitchFamily="2" charset="0"/>
              </a:rPr>
              <a:t>AdminTaskListComponent</a:t>
            </a:r>
            <a:r>
              <a:rPr lang="en-US" sz="1600" dirty="0">
                <a:latin typeface="Futura Condensed" pitchFamily="2" charset="0"/>
              </a:rPr>
              <a:t>, { injector });</a:t>
            </a:r>
          </a:p>
          <a:p>
            <a:r>
              <a:rPr lang="en-US" sz="1600" dirty="0">
                <a:latin typeface="Futura Condensed" pitchFamily="2" charset="0"/>
              </a:rPr>
              <a:t>    const </a:t>
            </a:r>
            <a:r>
              <a:rPr lang="en-US" sz="1600" dirty="0" err="1">
                <a:latin typeface="Futura Condensed" pitchFamily="2" charset="0"/>
              </a:rPr>
              <a:t>adminTaskEditElement</a:t>
            </a:r>
            <a:r>
              <a:rPr lang="en-US" sz="1600" dirty="0">
                <a:latin typeface="Futura Condensed" pitchFamily="2" charset="0"/>
              </a:rPr>
              <a:t> = </a:t>
            </a:r>
            <a:r>
              <a:rPr lang="en-US" sz="1600" dirty="0" err="1">
                <a:latin typeface="Futura Condensed" pitchFamily="2" charset="0"/>
              </a:rPr>
              <a:t>createCustomElement</a:t>
            </a:r>
            <a:r>
              <a:rPr lang="en-US" sz="1600" dirty="0">
                <a:latin typeface="Futura Condensed" pitchFamily="2" charset="0"/>
              </a:rPr>
              <a:t>(</a:t>
            </a:r>
            <a:r>
              <a:rPr lang="en-US" sz="1600" dirty="0" err="1">
                <a:latin typeface="Futura Condensed" pitchFamily="2" charset="0"/>
              </a:rPr>
              <a:t>AdminTaskEditComponent</a:t>
            </a:r>
            <a:r>
              <a:rPr lang="en-US" sz="1600" dirty="0">
                <a:latin typeface="Futura Condensed" pitchFamily="2" charset="0"/>
              </a:rPr>
              <a:t>, { injector });</a:t>
            </a:r>
          </a:p>
          <a:p>
            <a:endParaRPr lang="en-US" sz="1600" dirty="0">
              <a:latin typeface="Futura Condensed" pitchFamily="2" charset="0"/>
            </a:endParaRPr>
          </a:p>
          <a:p>
            <a:r>
              <a:rPr lang="en-US" sz="1600" dirty="0">
                <a:latin typeface="Futura Condensed" pitchFamily="2" charset="0"/>
              </a:rPr>
              <a:t>    // Register the custom elements with the browser</a:t>
            </a:r>
          </a:p>
          <a:p>
            <a:r>
              <a:rPr lang="en-US" sz="1600" dirty="0">
                <a:latin typeface="Futura Condensed" pitchFamily="2" charset="0"/>
              </a:rPr>
              <a:t>    </a:t>
            </a:r>
            <a:r>
              <a:rPr lang="en-US" sz="1600" dirty="0" err="1">
                <a:latin typeface="Futura Condensed" pitchFamily="2" charset="0"/>
              </a:rPr>
              <a:t>customElements.define</a:t>
            </a:r>
            <a:r>
              <a:rPr lang="en-US" sz="1600" dirty="0">
                <a:latin typeface="Futura Condensed" pitchFamily="2" charset="0"/>
              </a:rPr>
              <a:t>('quests-element', </a:t>
            </a:r>
            <a:r>
              <a:rPr lang="en-US" sz="1600" dirty="0" err="1">
                <a:latin typeface="Futura Condensed" pitchFamily="2" charset="0"/>
              </a:rPr>
              <a:t>questsElement</a:t>
            </a:r>
            <a:r>
              <a:rPr lang="en-US" sz="1600" dirty="0">
                <a:latin typeface="Futura Condensed" pitchFamily="2" charset="0"/>
              </a:rPr>
              <a:t>);</a:t>
            </a:r>
          </a:p>
          <a:p>
            <a:r>
              <a:rPr lang="en-US" sz="1600" dirty="0">
                <a:latin typeface="Futura Condensed" pitchFamily="2" charset="0"/>
              </a:rPr>
              <a:t>    </a:t>
            </a:r>
            <a:r>
              <a:rPr lang="en-US" sz="1600" dirty="0" err="1">
                <a:latin typeface="Futura Condensed" pitchFamily="2" charset="0"/>
              </a:rPr>
              <a:t>customElements.define</a:t>
            </a:r>
            <a:r>
              <a:rPr lang="en-US" sz="1600" dirty="0">
                <a:latin typeface="Futura Condensed" pitchFamily="2" charset="0"/>
              </a:rPr>
              <a:t>('admin-element', </a:t>
            </a:r>
            <a:r>
              <a:rPr lang="en-US" sz="1600" dirty="0" err="1">
                <a:latin typeface="Futura Condensed" pitchFamily="2" charset="0"/>
              </a:rPr>
              <a:t>adminElement</a:t>
            </a:r>
            <a:r>
              <a:rPr lang="en-US" sz="1600" dirty="0">
                <a:latin typeface="Futura Condensed" pitchFamily="2" charset="0"/>
              </a:rPr>
              <a:t>);</a:t>
            </a:r>
          </a:p>
          <a:p>
            <a:r>
              <a:rPr lang="en-US" sz="1600" dirty="0">
                <a:latin typeface="Futura Condensed" pitchFamily="2" charset="0"/>
              </a:rPr>
              <a:t>    </a:t>
            </a:r>
            <a:r>
              <a:rPr lang="en-US" sz="1600" dirty="0" err="1">
                <a:latin typeface="Futura Condensed" pitchFamily="2" charset="0"/>
              </a:rPr>
              <a:t>customElements.define</a:t>
            </a:r>
            <a:r>
              <a:rPr lang="en-US" sz="1600" dirty="0">
                <a:latin typeface="Futura Condensed" pitchFamily="2" charset="0"/>
              </a:rPr>
              <a:t>('quest-listing-element', </a:t>
            </a:r>
            <a:r>
              <a:rPr lang="en-US" sz="1600" dirty="0" err="1">
                <a:latin typeface="Futura Condensed" pitchFamily="2" charset="0"/>
              </a:rPr>
              <a:t>questListingElement</a:t>
            </a:r>
            <a:r>
              <a:rPr lang="en-US" sz="1600" dirty="0">
                <a:latin typeface="Futura Condensed" pitchFamily="2" charset="0"/>
              </a:rPr>
              <a:t>);</a:t>
            </a:r>
          </a:p>
          <a:p>
            <a:r>
              <a:rPr lang="en-US" sz="1600" dirty="0">
                <a:latin typeface="Futura Condensed" pitchFamily="2" charset="0"/>
              </a:rPr>
              <a:t>    </a:t>
            </a:r>
            <a:r>
              <a:rPr lang="en-US" sz="1600" dirty="0" err="1">
                <a:latin typeface="Futura Condensed" pitchFamily="2" charset="0"/>
              </a:rPr>
              <a:t>customElements.define</a:t>
            </a:r>
            <a:r>
              <a:rPr lang="en-US" sz="1600" dirty="0">
                <a:latin typeface="Futura Condensed" pitchFamily="2" charset="0"/>
              </a:rPr>
              <a:t>('task-listing-element', </a:t>
            </a:r>
            <a:r>
              <a:rPr lang="en-US" sz="1600" dirty="0" err="1">
                <a:latin typeface="Futura Condensed" pitchFamily="2" charset="0"/>
              </a:rPr>
              <a:t>taskListingElement</a:t>
            </a:r>
            <a:r>
              <a:rPr lang="en-US" sz="1600" dirty="0">
                <a:latin typeface="Futura Condensed" pitchFamily="2" charset="0"/>
              </a:rPr>
              <a:t>);</a:t>
            </a:r>
          </a:p>
          <a:p>
            <a:r>
              <a:rPr lang="en-US" sz="1600" dirty="0">
                <a:latin typeface="Futura Condensed" pitchFamily="2" charset="0"/>
              </a:rPr>
              <a:t>    </a:t>
            </a:r>
            <a:r>
              <a:rPr lang="en-US" sz="1600" dirty="0" err="1">
                <a:latin typeface="Futura Condensed" pitchFamily="2" charset="0"/>
              </a:rPr>
              <a:t>customElements.define</a:t>
            </a:r>
            <a:r>
              <a:rPr lang="en-US" sz="1600" dirty="0">
                <a:latin typeface="Futura Condensed" pitchFamily="2" charset="0"/>
              </a:rPr>
              <a:t>('admin-quest-list-element', </a:t>
            </a:r>
            <a:r>
              <a:rPr lang="en-US" sz="1600" dirty="0" err="1">
                <a:latin typeface="Futura Condensed" pitchFamily="2" charset="0"/>
              </a:rPr>
              <a:t>adminQuestListElement</a:t>
            </a:r>
            <a:r>
              <a:rPr lang="en-US" sz="1600" dirty="0">
                <a:latin typeface="Futura Condensed" pitchFamily="2" charset="0"/>
              </a:rPr>
              <a:t>);</a:t>
            </a:r>
          </a:p>
          <a:p>
            <a:r>
              <a:rPr lang="en-US" sz="1600" dirty="0">
                <a:latin typeface="Futura Condensed" pitchFamily="2" charset="0"/>
              </a:rPr>
              <a:t>    </a:t>
            </a:r>
            <a:r>
              <a:rPr lang="en-US" sz="1600" dirty="0" err="1">
                <a:latin typeface="Futura Condensed" pitchFamily="2" charset="0"/>
              </a:rPr>
              <a:t>customElements.define</a:t>
            </a:r>
            <a:r>
              <a:rPr lang="en-US" sz="1600" dirty="0">
                <a:latin typeface="Futura Condensed" pitchFamily="2" charset="0"/>
              </a:rPr>
              <a:t>('admin-quest-edit-element', </a:t>
            </a:r>
            <a:r>
              <a:rPr lang="en-US" sz="1600" dirty="0" err="1">
                <a:latin typeface="Futura Condensed" pitchFamily="2" charset="0"/>
              </a:rPr>
              <a:t>adminQuestEditElement</a:t>
            </a:r>
            <a:r>
              <a:rPr lang="en-US" sz="1600" dirty="0">
                <a:latin typeface="Futura Condensed" pitchFamily="2" charset="0"/>
              </a:rPr>
              <a:t>);</a:t>
            </a:r>
          </a:p>
          <a:p>
            <a:r>
              <a:rPr lang="en-US" sz="1600" dirty="0">
                <a:latin typeface="Futura Condensed" pitchFamily="2" charset="0"/>
              </a:rPr>
              <a:t>    </a:t>
            </a:r>
            <a:r>
              <a:rPr lang="en-US" sz="1600" dirty="0" err="1">
                <a:latin typeface="Futura Condensed" pitchFamily="2" charset="0"/>
              </a:rPr>
              <a:t>customElements.define</a:t>
            </a:r>
            <a:r>
              <a:rPr lang="en-US" sz="1600" dirty="0">
                <a:latin typeface="Futura Condensed" pitchFamily="2" charset="0"/>
              </a:rPr>
              <a:t>('admin-task-list-element', </a:t>
            </a:r>
            <a:r>
              <a:rPr lang="en-US" sz="1600" dirty="0" err="1">
                <a:latin typeface="Futura Condensed" pitchFamily="2" charset="0"/>
              </a:rPr>
              <a:t>adminTaskListElement</a:t>
            </a:r>
            <a:r>
              <a:rPr lang="en-US" sz="1600" dirty="0">
                <a:latin typeface="Futura Condensed" pitchFamily="2" charset="0"/>
              </a:rPr>
              <a:t>);</a:t>
            </a:r>
          </a:p>
          <a:p>
            <a:r>
              <a:rPr lang="en-US" sz="1600" dirty="0">
                <a:latin typeface="Futura Condensed" pitchFamily="2" charset="0"/>
              </a:rPr>
              <a:t>    </a:t>
            </a:r>
            <a:r>
              <a:rPr lang="en-US" sz="1600" dirty="0" err="1">
                <a:latin typeface="Futura Condensed" pitchFamily="2" charset="0"/>
              </a:rPr>
              <a:t>customElements.define</a:t>
            </a:r>
            <a:r>
              <a:rPr lang="en-US" sz="1600" dirty="0">
                <a:latin typeface="Futura Condensed" pitchFamily="2" charset="0"/>
              </a:rPr>
              <a:t>('admin-task-edit-element', </a:t>
            </a:r>
            <a:r>
              <a:rPr lang="en-US" sz="1600" dirty="0" err="1">
                <a:latin typeface="Futura Condensed" pitchFamily="2" charset="0"/>
              </a:rPr>
              <a:t>adminTaskEditElement</a:t>
            </a:r>
            <a:r>
              <a:rPr lang="en-US" sz="1600" dirty="0">
                <a:latin typeface="Futura Condensed" pitchFamily="2" charset="0"/>
              </a:rPr>
              <a:t>);</a:t>
            </a:r>
          </a:p>
          <a:p>
            <a:r>
              <a:rPr lang="en-US" sz="1600" dirty="0">
                <a:latin typeface="Futura Condensed" pitchFamily="2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813339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ushes with a mountain in the background&#10;&#10;Description automatically generated">
            <a:extLst>
              <a:ext uri="{FF2B5EF4-FFF2-40B4-BE49-F238E27FC236}">
                <a16:creationId xmlns:a16="http://schemas.microsoft.com/office/drawing/2014/main" id="{A24039E3-8447-4D12-BC46-3CE36398C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314A4-870B-4ABA-AA30-CEC60A3880AF}"/>
              </a:ext>
            </a:extLst>
          </p:cNvPr>
          <p:cNvSpPr/>
          <p:nvPr/>
        </p:nvSpPr>
        <p:spPr>
          <a:xfrm>
            <a:off x="145774" y="627270"/>
            <a:ext cx="11829774" cy="5998817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outerShdw sx="101000" sy="101000" algn="ctr" rotWithShape="0">
              <a:prstClr val="black">
                <a:alpha val="8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5744A4-1FF2-48E2-9594-24C410C15430}"/>
              </a:ext>
            </a:extLst>
          </p:cNvPr>
          <p:cNvSpPr/>
          <p:nvPr/>
        </p:nvSpPr>
        <p:spPr>
          <a:xfrm>
            <a:off x="401578" y="79513"/>
            <a:ext cx="11331016" cy="401983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Futura Condensed" pitchFamily="2" charset="0"/>
              </a:rPr>
              <a:t>Add </a:t>
            </a:r>
            <a:r>
              <a:rPr lang="en-US" sz="2400" dirty="0" err="1">
                <a:latin typeface="Futura Condensed" pitchFamily="2" charset="0"/>
              </a:rPr>
              <a:t>Blazor</a:t>
            </a:r>
            <a:endParaRPr lang="en-US" sz="2400" dirty="0">
              <a:latin typeface="Futura Condensed" pitchFamily="2" charset="0"/>
            </a:endParaRP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66ED13EC-8FB1-4F8D-9B96-4CFE7AAB0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0" y="79513"/>
            <a:ext cx="299987" cy="401983"/>
          </a:xfrm>
          <a:prstGeom prst="rect">
            <a:avLst/>
          </a:prstGeom>
          <a:noFill/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0007094-37A7-43ED-9534-579211B0E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732593" y="79513"/>
            <a:ext cx="299987" cy="4019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667FE6-4ECE-4759-A6CF-4E5366E53609}"/>
              </a:ext>
            </a:extLst>
          </p:cNvPr>
          <p:cNvSpPr txBox="1"/>
          <p:nvPr/>
        </p:nvSpPr>
        <p:spPr>
          <a:xfrm>
            <a:off x="3787962" y="2828835"/>
            <a:ext cx="4545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Futura Condensed" pitchFamily="2" charset="0"/>
              </a:rPr>
              <a:t>Create a new </a:t>
            </a:r>
            <a:r>
              <a:rPr lang="en-US" sz="2400" dirty="0" err="1">
                <a:latin typeface="Futura Condensed" pitchFamily="2" charset="0"/>
              </a:rPr>
              <a:t>Blazor</a:t>
            </a:r>
            <a:r>
              <a:rPr lang="en-US" sz="2400" dirty="0">
                <a:latin typeface="Futura Condensed" pitchFamily="2" charset="0"/>
              </a:rPr>
              <a:t> App</a:t>
            </a:r>
          </a:p>
          <a:p>
            <a:pPr algn="ctr"/>
            <a:endParaRPr lang="en-US" sz="2400" dirty="0">
              <a:latin typeface="Futura Condensed" pitchFamily="2" charset="0"/>
            </a:endParaRPr>
          </a:p>
          <a:p>
            <a:pPr algn="ctr"/>
            <a:r>
              <a:rPr lang="en-US" sz="2400" dirty="0">
                <a:latin typeface="Futura Condensed" pitchFamily="2" charset="0"/>
              </a:rPr>
              <a:t>Copy </a:t>
            </a:r>
            <a:r>
              <a:rPr lang="en-US" sz="2400" dirty="0" err="1">
                <a:latin typeface="Futura Condensed" pitchFamily="2" charset="0"/>
              </a:rPr>
              <a:t>Blazor</a:t>
            </a:r>
            <a:r>
              <a:rPr lang="en-US" sz="2400" dirty="0">
                <a:latin typeface="Futura Condensed" pitchFamily="2" charset="0"/>
              </a:rPr>
              <a:t> bits into existing Angular App</a:t>
            </a:r>
          </a:p>
        </p:txBody>
      </p:sp>
    </p:spTree>
    <p:extLst>
      <p:ext uri="{BB962C8B-B14F-4D97-AF65-F5344CB8AC3E}">
        <p14:creationId xmlns:p14="http://schemas.microsoft.com/office/powerpoint/2010/main" val="1804736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ushes with a mountain in the background&#10;&#10;Description automatically generated">
            <a:extLst>
              <a:ext uri="{FF2B5EF4-FFF2-40B4-BE49-F238E27FC236}">
                <a16:creationId xmlns:a16="http://schemas.microsoft.com/office/drawing/2014/main" id="{A24039E3-8447-4D12-BC46-3CE36398C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314A4-870B-4ABA-AA30-CEC60A3880AF}"/>
              </a:ext>
            </a:extLst>
          </p:cNvPr>
          <p:cNvSpPr/>
          <p:nvPr/>
        </p:nvSpPr>
        <p:spPr>
          <a:xfrm>
            <a:off x="145774" y="627270"/>
            <a:ext cx="11829774" cy="5998817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outerShdw sx="101000" sy="101000" algn="ctr" rotWithShape="0">
              <a:prstClr val="black">
                <a:alpha val="8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5744A4-1FF2-48E2-9594-24C410C15430}"/>
              </a:ext>
            </a:extLst>
          </p:cNvPr>
          <p:cNvSpPr/>
          <p:nvPr/>
        </p:nvSpPr>
        <p:spPr>
          <a:xfrm>
            <a:off x="401578" y="79513"/>
            <a:ext cx="11331016" cy="401983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Futura Condensed" pitchFamily="2" charset="0"/>
              </a:rPr>
              <a:t>Add </a:t>
            </a:r>
            <a:r>
              <a:rPr lang="en-US" sz="2400" dirty="0" err="1">
                <a:latin typeface="Futura Condensed" pitchFamily="2" charset="0"/>
              </a:rPr>
              <a:t>Blazor</a:t>
            </a:r>
            <a:endParaRPr lang="en-US" sz="2400" dirty="0">
              <a:latin typeface="Futura Condensed" pitchFamily="2" charset="0"/>
            </a:endParaRP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66ED13EC-8FB1-4F8D-9B96-4CFE7AAB0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0" y="79513"/>
            <a:ext cx="299987" cy="401983"/>
          </a:xfrm>
          <a:prstGeom prst="rect">
            <a:avLst/>
          </a:prstGeom>
          <a:noFill/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0007094-37A7-43ED-9534-579211B0E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732593" y="79513"/>
            <a:ext cx="299987" cy="4019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667FE6-4ECE-4759-A6CF-4E5366E53609}"/>
              </a:ext>
            </a:extLst>
          </p:cNvPr>
          <p:cNvSpPr txBox="1"/>
          <p:nvPr/>
        </p:nvSpPr>
        <p:spPr>
          <a:xfrm>
            <a:off x="3787962" y="2828835"/>
            <a:ext cx="4545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Futura Condensed" pitchFamily="2" charset="0"/>
              </a:rPr>
              <a:t>Create a new </a:t>
            </a:r>
            <a:r>
              <a:rPr lang="en-US" sz="2400" dirty="0" err="1">
                <a:latin typeface="Futura Condensed" pitchFamily="2" charset="0"/>
              </a:rPr>
              <a:t>Blazor</a:t>
            </a:r>
            <a:r>
              <a:rPr lang="en-US" sz="2400" dirty="0">
                <a:latin typeface="Futura Condensed" pitchFamily="2" charset="0"/>
              </a:rPr>
              <a:t> App</a:t>
            </a:r>
          </a:p>
          <a:p>
            <a:pPr algn="ctr"/>
            <a:endParaRPr lang="en-US" sz="2400" dirty="0">
              <a:latin typeface="Futura Condensed" pitchFamily="2" charset="0"/>
            </a:endParaRPr>
          </a:p>
          <a:p>
            <a:pPr algn="ctr"/>
            <a:r>
              <a:rPr lang="en-US" sz="2400" dirty="0">
                <a:latin typeface="Futura Condensed" pitchFamily="2" charset="0"/>
              </a:rPr>
              <a:t>Copy </a:t>
            </a:r>
            <a:r>
              <a:rPr lang="en-US" sz="2400" dirty="0" err="1">
                <a:latin typeface="Futura Condensed" pitchFamily="2" charset="0"/>
              </a:rPr>
              <a:t>Blazor</a:t>
            </a:r>
            <a:r>
              <a:rPr lang="en-US" sz="2400" dirty="0">
                <a:latin typeface="Futura Condensed" pitchFamily="2" charset="0"/>
              </a:rPr>
              <a:t> bits into existing Angular App</a:t>
            </a:r>
          </a:p>
          <a:p>
            <a:pPr algn="ctr"/>
            <a:endParaRPr lang="en-US" sz="2400" dirty="0">
              <a:latin typeface="Futura Condensed" pitchFamily="2" charset="0"/>
            </a:endParaRPr>
          </a:p>
          <a:p>
            <a:pPr algn="ctr"/>
            <a:r>
              <a:rPr lang="en-US" sz="2400" dirty="0">
                <a:latin typeface="Futura Condensed" pitchFamily="2" charset="0"/>
              </a:rPr>
              <a:t>Use Angular Elements inside </a:t>
            </a:r>
            <a:r>
              <a:rPr lang="en-US" sz="2400" dirty="0" err="1">
                <a:latin typeface="Futura Condensed" pitchFamily="2" charset="0"/>
              </a:rPr>
              <a:t>Blazor</a:t>
            </a:r>
            <a:r>
              <a:rPr lang="en-US" sz="2400" dirty="0">
                <a:latin typeface="Futura Condensed" pitchFamily="2" charset="0"/>
              </a:rPr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3996557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ushes with a mountain in the background&#10;&#10;Description automatically generated">
            <a:extLst>
              <a:ext uri="{FF2B5EF4-FFF2-40B4-BE49-F238E27FC236}">
                <a16:creationId xmlns:a16="http://schemas.microsoft.com/office/drawing/2014/main" id="{A24039E3-8447-4D12-BC46-3CE36398C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314A4-870B-4ABA-AA30-CEC60A3880AF}"/>
              </a:ext>
            </a:extLst>
          </p:cNvPr>
          <p:cNvSpPr/>
          <p:nvPr/>
        </p:nvSpPr>
        <p:spPr>
          <a:xfrm>
            <a:off x="145774" y="627270"/>
            <a:ext cx="11829774" cy="5998817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outerShdw sx="101000" sy="101000" algn="ctr" rotWithShape="0">
              <a:prstClr val="black">
                <a:alpha val="8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5744A4-1FF2-48E2-9594-24C410C15430}"/>
              </a:ext>
            </a:extLst>
          </p:cNvPr>
          <p:cNvSpPr/>
          <p:nvPr/>
        </p:nvSpPr>
        <p:spPr>
          <a:xfrm>
            <a:off x="401578" y="79513"/>
            <a:ext cx="11331016" cy="401983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Futura Condensed" pitchFamily="2" charset="0"/>
              </a:rPr>
              <a:t>Convert App Services to </a:t>
            </a:r>
            <a:r>
              <a:rPr lang="en-US" sz="2400" dirty="0" err="1">
                <a:latin typeface="Futura Condensed" pitchFamily="2" charset="0"/>
              </a:rPr>
              <a:t>Blazor</a:t>
            </a:r>
            <a:endParaRPr lang="en-US" sz="2400" dirty="0">
              <a:latin typeface="Futura Condensed" pitchFamily="2" charset="0"/>
            </a:endParaRP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66ED13EC-8FB1-4F8D-9B96-4CFE7AAB0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0" y="79513"/>
            <a:ext cx="299987" cy="401983"/>
          </a:xfrm>
          <a:prstGeom prst="rect">
            <a:avLst/>
          </a:prstGeom>
          <a:noFill/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0007094-37A7-43ED-9534-579211B0E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732593" y="79513"/>
            <a:ext cx="299987" cy="4019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667FE6-4ECE-4759-A6CF-4E5366E53609}"/>
              </a:ext>
            </a:extLst>
          </p:cNvPr>
          <p:cNvSpPr txBox="1"/>
          <p:nvPr/>
        </p:nvSpPr>
        <p:spPr>
          <a:xfrm>
            <a:off x="3787962" y="2828835"/>
            <a:ext cx="4545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Futura Condensed" pitchFamily="2" charset="0"/>
              </a:rPr>
              <a:t>Add </a:t>
            </a:r>
            <a:r>
              <a:rPr lang="en-US" sz="2400" dirty="0" err="1">
                <a:latin typeface="Futura Condensed" pitchFamily="2" charset="0"/>
              </a:rPr>
              <a:t>JsInvokable</a:t>
            </a:r>
            <a:r>
              <a:rPr lang="en-US" sz="2400" dirty="0">
                <a:latin typeface="Futura Condensed" pitchFamily="2" charset="0"/>
              </a:rPr>
              <a:t> functions to </a:t>
            </a:r>
            <a:r>
              <a:rPr lang="en-US" sz="2400" dirty="0" err="1">
                <a:latin typeface="Futura Condensed" pitchFamily="2" charset="0"/>
              </a:rPr>
              <a:t>MainLayout</a:t>
            </a:r>
            <a:endParaRPr lang="en-US" sz="2400" dirty="0">
              <a:latin typeface="Futura Condensed" pitchFamily="2" charset="0"/>
            </a:endParaRPr>
          </a:p>
          <a:p>
            <a:pPr algn="ctr"/>
            <a:endParaRPr lang="en-US" sz="2400" dirty="0">
              <a:latin typeface="Futura Condensed" pitchFamily="2" charset="0"/>
            </a:endParaRPr>
          </a:p>
          <a:p>
            <a:pPr algn="ctr"/>
            <a:r>
              <a:rPr lang="en-US" sz="2400" dirty="0">
                <a:latin typeface="Futura Condensed" pitchFamily="2" charset="0"/>
              </a:rPr>
              <a:t>Call C# from Angular Service</a:t>
            </a:r>
          </a:p>
        </p:txBody>
      </p:sp>
    </p:spTree>
    <p:extLst>
      <p:ext uri="{BB962C8B-B14F-4D97-AF65-F5344CB8AC3E}">
        <p14:creationId xmlns:p14="http://schemas.microsoft.com/office/powerpoint/2010/main" val="2981292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ushes with a mountain in the background&#10;&#10;Description automatically generated">
            <a:extLst>
              <a:ext uri="{FF2B5EF4-FFF2-40B4-BE49-F238E27FC236}">
                <a16:creationId xmlns:a16="http://schemas.microsoft.com/office/drawing/2014/main" id="{A24039E3-8447-4D12-BC46-3CE36398C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314A4-870B-4ABA-AA30-CEC60A3880AF}"/>
              </a:ext>
            </a:extLst>
          </p:cNvPr>
          <p:cNvSpPr/>
          <p:nvPr/>
        </p:nvSpPr>
        <p:spPr>
          <a:xfrm>
            <a:off x="145774" y="627270"/>
            <a:ext cx="11829774" cy="5998817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outerShdw sx="101000" sy="101000" algn="ctr" rotWithShape="0">
              <a:prstClr val="black">
                <a:alpha val="8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5744A4-1FF2-48E2-9594-24C410C15430}"/>
              </a:ext>
            </a:extLst>
          </p:cNvPr>
          <p:cNvSpPr/>
          <p:nvPr/>
        </p:nvSpPr>
        <p:spPr>
          <a:xfrm>
            <a:off x="401578" y="79513"/>
            <a:ext cx="11331016" cy="401983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Futura Condensed" pitchFamily="2" charset="0"/>
              </a:rPr>
              <a:t>Convert Angular Components to </a:t>
            </a:r>
            <a:r>
              <a:rPr lang="en-US" sz="2400" dirty="0" err="1">
                <a:latin typeface="Futura Condensed" pitchFamily="2" charset="0"/>
              </a:rPr>
              <a:t>Blazor</a:t>
            </a:r>
            <a:endParaRPr lang="en-US" sz="2400" dirty="0">
              <a:latin typeface="Futura Condensed" pitchFamily="2" charset="0"/>
            </a:endParaRP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66ED13EC-8FB1-4F8D-9B96-4CFE7AAB0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0" y="79513"/>
            <a:ext cx="299987" cy="401983"/>
          </a:xfrm>
          <a:prstGeom prst="rect">
            <a:avLst/>
          </a:prstGeom>
          <a:noFill/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0007094-37A7-43ED-9534-579211B0E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732593" y="79513"/>
            <a:ext cx="299987" cy="4019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667FE6-4ECE-4759-A6CF-4E5366E53609}"/>
              </a:ext>
            </a:extLst>
          </p:cNvPr>
          <p:cNvSpPr txBox="1"/>
          <p:nvPr/>
        </p:nvSpPr>
        <p:spPr>
          <a:xfrm>
            <a:off x="3375040" y="2828835"/>
            <a:ext cx="4958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Futura Condensed" pitchFamily="2" charset="0"/>
              </a:rPr>
              <a:t>It’s what it sounds like</a:t>
            </a:r>
          </a:p>
          <a:p>
            <a:pPr algn="ctr"/>
            <a:endParaRPr lang="en-US" sz="2400" dirty="0">
              <a:latin typeface="Futura Condensed" pitchFamily="2" charset="0"/>
            </a:endParaRPr>
          </a:p>
          <a:p>
            <a:pPr algn="ctr"/>
            <a:r>
              <a:rPr lang="en-US" sz="2400" dirty="0">
                <a:latin typeface="Futura Condensed" pitchFamily="2" charset="0"/>
              </a:rPr>
              <a:t>Note: Must convert components chains together</a:t>
            </a:r>
          </a:p>
        </p:txBody>
      </p:sp>
    </p:spTree>
    <p:extLst>
      <p:ext uri="{BB962C8B-B14F-4D97-AF65-F5344CB8AC3E}">
        <p14:creationId xmlns:p14="http://schemas.microsoft.com/office/powerpoint/2010/main" val="2413658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ushes with a mountain in the background&#10;&#10;Description automatically generated">
            <a:extLst>
              <a:ext uri="{FF2B5EF4-FFF2-40B4-BE49-F238E27FC236}">
                <a16:creationId xmlns:a16="http://schemas.microsoft.com/office/drawing/2014/main" id="{A24039E3-8447-4D12-BC46-3CE36398C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314A4-870B-4ABA-AA30-CEC60A3880AF}"/>
              </a:ext>
            </a:extLst>
          </p:cNvPr>
          <p:cNvSpPr/>
          <p:nvPr/>
        </p:nvSpPr>
        <p:spPr>
          <a:xfrm>
            <a:off x="145774" y="627270"/>
            <a:ext cx="11829774" cy="5998817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outerShdw sx="101000" sy="101000" algn="ctr" rotWithShape="0">
              <a:prstClr val="black">
                <a:alpha val="8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5744A4-1FF2-48E2-9594-24C410C15430}"/>
              </a:ext>
            </a:extLst>
          </p:cNvPr>
          <p:cNvSpPr/>
          <p:nvPr/>
        </p:nvSpPr>
        <p:spPr>
          <a:xfrm>
            <a:off x="401578" y="79513"/>
            <a:ext cx="11331016" cy="401983"/>
          </a:xfrm>
          <a:prstGeom prst="rect">
            <a:avLst/>
          </a:prstGeom>
          <a:solidFill>
            <a:schemeClr val="bg1">
              <a:alpha val="80000"/>
            </a:schemeClr>
          </a:solidFill>
          <a:ln w="22225" cmpd="sng">
            <a:solidFill>
              <a:schemeClr val="tx1">
                <a:alpha val="8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Futura Condensed" pitchFamily="2" charset="0"/>
              </a:rPr>
              <a:t>ABOUT ME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66ED13EC-8FB1-4F8D-9B96-4CFE7AAB09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0" y="79513"/>
            <a:ext cx="299987" cy="401983"/>
          </a:xfrm>
          <a:prstGeom prst="rect">
            <a:avLst/>
          </a:prstGeom>
          <a:noFill/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0007094-37A7-43ED-9534-579211B0E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732593" y="79513"/>
            <a:ext cx="299987" cy="4019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C7F00B-CB8F-4217-B3AD-9D4704230E94}"/>
              </a:ext>
            </a:extLst>
          </p:cNvPr>
          <p:cNvSpPr txBox="1"/>
          <p:nvPr/>
        </p:nvSpPr>
        <p:spPr>
          <a:xfrm>
            <a:off x="1484244" y="2195517"/>
            <a:ext cx="62506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Futura Condensed" pitchFamily="2" charset="0"/>
              </a:rPr>
              <a:t>Clayton Hunt</a:t>
            </a:r>
          </a:p>
          <a:p>
            <a:endParaRPr lang="en-US" sz="2000" dirty="0">
              <a:latin typeface="Futura Condensed" pitchFamily="2" charset="0"/>
            </a:endParaRPr>
          </a:p>
          <a:p>
            <a:r>
              <a:rPr lang="en-US" sz="2000" dirty="0">
                <a:latin typeface="Futura Condensed" pitchFamily="2" charset="0"/>
              </a:rPr>
              <a:t>Co-Host of The 6 Figure Developer Podcast</a:t>
            </a:r>
          </a:p>
          <a:p>
            <a:endParaRPr lang="en-US" sz="2000" dirty="0">
              <a:latin typeface="Futura Condensed" pitchFamily="2" charset="0"/>
            </a:endParaRPr>
          </a:p>
          <a:p>
            <a:r>
              <a:rPr lang="en-US" sz="2000" dirty="0">
                <a:latin typeface="Futura Condensed" pitchFamily="2" charset="0"/>
              </a:rPr>
              <a:t>Co-Author of Practical Test-Driven Development Using C# 7</a:t>
            </a:r>
          </a:p>
          <a:p>
            <a:endParaRPr lang="en-US" sz="2000" dirty="0">
              <a:latin typeface="Futura Condensed" pitchFamily="2" charset="0"/>
            </a:endParaRPr>
          </a:p>
          <a:p>
            <a:r>
              <a:rPr lang="en-US" sz="2000" dirty="0">
                <a:latin typeface="Futura Condensed" pitchFamily="2" charset="0"/>
              </a:rPr>
              <a:t>Twitter: @ClaytonHunt_104</a:t>
            </a:r>
          </a:p>
          <a:p>
            <a:endParaRPr lang="en-US" sz="2000" dirty="0">
              <a:latin typeface="Futura Condensed" pitchFamily="2" charset="0"/>
            </a:endParaRPr>
          </a:p>
          <a:p>
            <a:r>
              <a:rPr lang="en-US" sz="2000" dirty="0" err="1">
                <a:latin typeface="Futura Condensed" pitchFamily="2" charset="0"/>
              </a:rPr>
              <a:t>Github</a:t>
            </a:r>
            <a:r>
              <a:rPr lang="en-US" sz="2000" dirty="0">
                <a:latin typeface="Futura Condensed" pitchFamily="2" charset="0"/>
              </a:rPr>
              <a:t>: </a:t>
            </a:r>
            <a:r>
              <a:rPr lang="en-US" sz="2000" dirty="0"/>
              <a:t>https://github.com/ClaytonHunt/ditching-javascript</a:t>
            </a:r>
            <a:endParaRPr lang="en-US" sz="2000" dirty="0">
              <a:latin typeface="Futura Condensed" pitchFamily="2" charset="0"/>
            </a:endParaRPr>
          </a:p>
        </p:txBody>
      </p:sp>
      <p:pic>
        <p:nvPicPr>
          <p:cNvPr id="11" name="Picture Placeholder 4" descr="ProfilePic_Cropable-e1449710072138.png">
            <a:extLst>
              <a:ext uri="{FF2B5EF4-FFF2-40B4-BE49-F238E27FC236}">
                <a16:creationId xmlns:a16="http://schemas.microsoft.com/office/drawing/2014/main" id="{AD18F8E8-4F2B-4485-9281-52A42EBC7B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414" r="5387"/>
          <a:stretch/>
        </p:blipFill>
        <p:spPr>
          <a:xfrm>
            <a:off x="8393033" y="1696030"/>
            <a:ext cx="2314723" cy="346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70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378</Words>
  <Application>Microsoft Office PowerPoint</Application>
  <PresentationFormat>Widescreen</PresentationFormat>
  <Paragraphs>78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Futura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Clayton Hunt</dc:creator>
  <cp:lastModifiedBy>Clayton Hunt</cp:lastModifiedBy>
  <cp:revision>6</cp:revision>
  <dcterms:created xsi:type="dcterms:W3CDTF">2019-09-19T17:14:54Z</dcterms:created>
  <dcterms:modified xsi:type="dcterms:W3CDTF">2019-09-19T18:09:07Z</dcterms:modified>
</cp:coreProperties>
</file>